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77" r:id="rId3"/>
    <p:sldId id="289" r:id="rId4"/>
    <p:sldId id="290" r:id="rId5"/>
    <p:sldId id="291" r:id="rId6"/>
    <p:sldId id="292" r:id="rId7"/>
    <p:sldId id="312" r:id="rId8"/>
    <p:sldId id="313" r:id="rId9"/>
    <p:sldId id="314" r:id="rId10"/>
    <p:sldId id="303" r:id="rId11"/>
    <p:sldId id="304" r:id="rId12"/>
    <p:sldId id="305" r:id="rId13"/>
    <p:sldId id="295" r:id="rId14"/>
    <p:sldId id="306" r:id="rId15"/>
    <p:sldId id="308" r:id="rId16"/>
    <p:sldId id="307" r:id="rId17"/>
    <p:sldId id="309" r:id="rId18"/>
    <p:sldId id="310" r:id="rId19"/>
    <p:sldId id="311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>
        <p:scale>
          <a:sx n="108" d="100"/>
          <a:sy n="108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0" name="Group 18"/>
          <p:cNvGrpSpPr>
            <a:grpSpLocks/>
          </p:cNvGrpSpPr>
          <p:nvPr/>
        </p:nvGrpSpPr>
        <p:grpSpPr bwMode="auto">
          <a:xfrm>
            <a:off x="0" y="633413"/>
            <a:ext cx="9144000" cy="3495675"/>
            <a:chOff x="0" y="390"/>
            <a:chExt cx="5760" cy="2202"/>
          </a:xfrm>
        </p:grpSpPr>
        <p:graphicFrame>
          <p:nvGraphicFramePr>
            <p:cNvPr id="3091" name="Object 19"/>
            <p:cNvGraphicFramePr>
              <a:graphicFrameLocks noChangeAspect="1"/>
            </p:cNvGraphicFramePr>
            <p:nvPr userDrawn="1"/>
          </p:nvGraphicFramePr>
          <p:xfrm>
            <a:off x="0" y="390"/>
            <a:ext cx="196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4" name="Image" r:id="rId3" imgW="4241270" imgH="5396825" progId="Photoshop.Image.6">
                    <p:embed/>
                  </p:oleObj>
                </mc:Choice>
                <mc:Fallback>
                  <p:oleObj name="Image" r:id="rId3" imgW="4241270" imgH="5396825" progId="Photoshop.Image.6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0"/>
                          <a:ext cx="196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92" name="Object 20"/>
            <p:cNvGraphicFramePr>
              <a:graphicFrameLocks noChangeAspect="1"/>
            </p:cNvGraphicFramePr>
            <p:nvPr userDrawn="1"/>
          </p:nvGraphicFramePr>
          <p:xfrm>
            <a:off x="3888" y="390"/>
            <a:ext cx="187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5" name="Image" r:id="rId5" imgW="3263492" imgH="4863492" progId="Photoshop.Image.6">
                    <p:embed/>
                  </p:oleObj>
                </mc:Choice>
                <mc:Fallback>
                  <p:oleObj name="Image" r:id="rId5" imgW="3263492" imgH="4863492" progId="Photoshop.Image.6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390"/>
                          <a:ext cx="187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93" name="Object 21"/>
            <p:cNvGraphicFramePr>
              <a:graphicFrameLocks noChangeAspect="1"/>
            </p:cNvGraphicFramePr>
            <p:nvPr userDrawn="1"/>
          </p:nvGraphicFramePr>
          <p:xfrm>
            <a:off x="1958" y="390"/>
            <a:ext cx="1930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6" name="Image" r:id="rId7" imgW="3492063" imgH="4926984" progId="Photoshop.Image.6">
                    <p:embed/>
                  </p:oleObj>
                </mc:Choice>
                <mc:Fallback>
                  <p:oleObj name="Image" r:id="rId7" imgW="3492063" imgH="4926984" progId="Photoshop.Image.6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8" y="390"/>
                          <a:ext cx="1930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0" y="0"/>
            <a:ext cx="9144000" cy="6096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57200" y="4114800"/>
            <a:ext cx="8229600" cy="76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noProof="0" smtClean="0"/>
              <a:t>마스터 제목 스타일 편집</a:t>
            </a:r>
            <a:endParaRPr lang="en-US" altLang="ko-KR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524000" y="4948238"/>
            <a:ext cx="5943600" cy="609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noProof="0" smtClean="0"/>
              <a:t>마스터 부제목 스타일 편집</a:t>
            </a:r>
            <a:endParaRPr lang="en-US" altLang="ko-KR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</p:spPr>
        <p:txBody>
          <a:bodyPr/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51613"/>
            <a:ext cx="2895600" cy="169862"/>
          </a:xfrm>
        </p:spPr>
        <p:txBody>
          <a:bodyPr/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</p:spPr>
        <p:txBody>
          <a:bodyPr/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6E809FAC-F57C-4384-A926-BF5D9B69491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AF37A-E1A2-480A-A3B9-026975893D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27469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81EA5-7920-4A79-8ABF-1EF33D758D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34870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6172200" cy="56356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33375" y="64897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867400" y="64770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200400" y="648017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63C13699-A3BA-4475-99AA-07A0C145C8E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27455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5C219-B407-463E-A2F5-7ADE748733E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06790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4A110-EC86-4E61-86D3-F74830D2F1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7235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44BCB-1C8C-47AC-BD3B-FA98353607A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0944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10259-B3DD-4934-90DE-EA9229B8284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64026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7C9D9-FFEA-45CA-ACC3-A6EBF33EF85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859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8962B-2341-4E43-A857-AF8F3241BA0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8199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5D0EA-3015-48FF-AB8E-2BFE88DCE0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79048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18818-59A2-496C-92D1-72A25A388AE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167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3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0" y="0"/>
            <a:ext cx="9144000" cy="981075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041" name="Group 17"/>
          <p:cNvGrpSpPr>
            <a:grpSpLocks/>
          </p:cNvGrpSpPr>
          <p:nvPr/>
        </p:nvGrpSpPr>
        <p:grpSpPr bwMode="auto">
          <a:xfrm>
            <a:off x="6729413" y="-11113"/>
            <a:ext cx="2414587" cy="992188"/>
            <a:chOff x="0" y="390"/>
            <a:chExt cx="5760" cy="2202"/>
          </a:xfrm>
        </p:grpSpPr>
        <p:graphicFrame>
          <p:nvGraphicFramePr>
            <p:cNvPr id="1042" name="Object 18"/>
            <p:cNvGraphicFramePr>
              <a:graphicFrameLocks noChangeAspect="1"/>
            </p:cNvGraphicFramePr>
            <p:nvPr userDrawn="1"/>
          </p:nvGraphicFramePr>
          <p:xfrm>
            <a:off x="0" y="390"/>
            <a:ext cx="196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8" name="Image" r:id="rId15" imgW="4241270" imgH="5396825" progId="Photoshop.Image.6">
                    <p:embed/>
                  </p:oleObj>
                </mc:Choice>
                <mc:Fallback>
                  <p:oleObj name="Image" r:id="rId15" imgW="4241270" imgH="5396825" progId="Photoshop.Image.6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0"/>
                          <a:ext cx="196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3" name="Object 19"/>
            <p:cNvGraphicFramePr>
              <a:graphicFrameLocks noChangeAspect="1"/>
            </p:cNvGraphicFramePr>
            <p:nvPr userDrawn="1"/>
          </p:nvGraphicFramePr>
          <p:xfrm>
            <a:off x="3888" y="390"/>
            <a:ext cx="187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9" name="Image" r:id="rId17" imgW="3263492" imgH="4863492" progId="Photoshop.Image.6">
                    <p:embed/>
                  </p:oleObj>
                </mc:Choice>
                <mc:Fallback>
                  <p:oleObj name="Image" r:id="rId17" imgW="3263492" imgH="4863492" progId="Photoshop.Image.6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390"/>
                          <a:ext cx="187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4" name="Object 20"/>
            <p:cNvGraphicFramePr>
              <a:graphicFrameLocks noChangeAspect="1"/>
            </p:cNvGraphicFramePr>
            <p:nvPr userDrawn="1"/>
          </p:nvGraphicFramePr>
          <p:xfrm>
            <a:off x="1958" y="390"/>
            <a:ext cx="1930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0" name="Image" r:id="rId19" imgW="3492063" imgH="4926984" progId="Photoshop.Image.6">
                    <p:embed/>
                  </p:oleObj>
                </mc:Choice>
                <mc:Fallback>
                  <p:oleObj name="Image" r:id="rId19" imgW="3492063" imgH="4926984" progId="Photoshop.Image.6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8" y="390"/>
                          <a:ext cx="1930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altLang="ko-K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3375" y="64897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굴림" charset="-127"/>
              </a:defRPr>
            </a:lvl1pPr>
          </a:lstStyle>
          <a:p>
            <a:r>
              <a:rPr lang="en-US" altLang="ko-KR"/>
              <a:t>www.themegallery.com</a:t>
            </a:r>
          </a:p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770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굴림" charset="-127"/>
              </a:defRPr>
            </a:lvl1pPr>
          </a:lstStyle>
          <a:p>
            <a:r>
              <a:rPr lang="en-US" altLang="ko-KR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00400" y="648017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굴림" charset="-127"/>
              </a:defRPr>
            </a:lvl1pPr>
          </a:lstStyle>
          <a:p>
            <a:fld id="{8AEB15D4-BD79-4CF3-A1CD-A74DB1B1BFF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61722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</a:t>
            </a:r>
            <a:br>
              <a:rPr lang="en-US" altLang="ko-KR" smtClean="0"/>
            </a:br>
            <a:r>
              <a:rPr lang="en-US" altLang="ko-KR" smtClean="0"/>
              <a:t>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71600" y="4221088"/>
            <a:ext cx="7704856" cy="1080120"/>
          </a:xfrm>
        </p:spPr>
        <p:txBody>
          <a:bodyPr/>
          <a:lstStyle/>
          <a:p>
            <a:pPr algn="ctr"/>
            <a:r>
              <a:rPr lang="ko-KR" altLang="en-US" sz="4000" dirty="0" smtClean="0"/>
              <a:t>학술 연구 및 출판 윤리</a:t>
            </a:r>
            <a:r>
              <a:rPr lang="en-US" altLang="ko-KR" sz="4000" dirty="0" smtClean="0"/>
              <a:t/>
            </a:r>
            <a:br>
              <a:rPr lang="en-US" altLang="ko-KR" sz="4000" dirty="0" smtClean="0"/>
            </a:br>
            <a:r>
              <a:rPr lang="en-US" altLang="ko-KR" sz="2400" dirty="0" smtClean="0"/>
              <a:t>- </a:t>
            </a:r>
            <a:r>
              <a:rPr lang="ko-KR" altLang="en-US" sz="2400" dirty="0" smtClean="0"/>
              <a:t>학회 연구 윤리 규정을 중심으로 </a:t>
            </a:r>
            <a:r>
              <a:rPr lang="en-US" altLang="ko-KR" sz="2400" dirty="0" smtClean="0"/>
              <a:t>-</a:t>
            </a:r>
            <a:endParaRPr lang="ko-KR" altLang="en-US" sz="2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771800" y="5517232"/>
            <a:ext cx="4104456" cy="864096"/>
          </a:xfrm>
        </p:spPr>
        <p:txBody>
          <a:bodyPr/>
          <a:lstStyle/>
          <a:p>
            <a:r>
              <a:rPr lang="en-US" altLang="ko-KR" dirty="0" smtClean="0"/>
              <a:t>2016. 6. 23</a:t>
            </a:r>
          </a:p>
          <a:p>
            <a:r>
              <a:rPr lang="ko-KR" altLang="en-US" dirty="0" smtClean="0"/>
              <a:t>한국정보보호학회</a:t>
            </a:r>
            <a:endParaRPr lang="ko-KR" altLang="en-US" dirty="0"/>
          </a:p>
        </p:txBody>
      </p:sp>
      <p:pic>
        <p:nvPicPr>
          <p:cNvPr id="4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55"/>
            <a:ext cx="2411760" cy="47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24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편집위원 윤리 규정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25752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편집위원이 지켜야 할 윤리 규정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200" dirty="0" smtClean="0">
                <a:solidFill>
                  <a:srgbClr val="0070C0"/>
                </a:solidFill>
              </a:rPr>
              <a:t>편집위원은 투고된 논문의 게재 여부를 결정하는 모든 책임을 지며</a:t>
            </a:r>
            <a:r>
              <a:rPr lang="en-US" altLang="ko-KR" sz="2200" dirty="0" smtClean="0">
                <a:solidFill>
                  <a:srgbClr val="0070C0"/>
                </a:solidFill>
              </a:rPr>
              <a:t>, </a:t>
            </a:r>
            <a:r>
              <a:rPr lang="ko-KR" altLang="en-US" sz="2200" dirty="0" smtClean="0">
                <a:solidFill>
                  <a:srgbClr val="0070C0"/>
                </a:solidFill>
              </a:rPr>
              <a:t>저자의 인격과 학자로서의 독립성을 존중해야 함</a:t>
            </a:r>
            <a:r>
              <a:rPr lang="en-US" altLang="ko-KR" sz="2200" dirty="0" smtClean="0">
                <a:solidFill>
                  <a:srgbClr val="0070C0"/>
                </a:solidFill>
              </a:rPr>
              <a:t> </a:t>
            </a:r>
          </a:p>
          <a:p>
            <a:pPr lvl="1"/>
            <a:endParaRPr lang="en-US" altLang="ko-KR" sz="22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200" dirty="0" smtClean="0">
                <a:solidFill>
                  <a:srgbClr val="0070C0"/>
                </a:solidFill>
              </a:rPr>
              <a:t>편집위원은 학술지 게재를 위해 투고된 논문을 저자의 성별</a:t>
            </a:r>
            <a:r>
              <a:rPr lang="en-US" altLang="ko-KR" sz="2200" dirty="0" smtClean="0">
                <a:solidFill>
                  <a:srgbClr val="0070C0"/>
                </a:solidFill>
              </a:rPr>
              <a:t>, </a:t>
            </a:r>
            <a:r>
              <a:rPr lang="ko-KR" altLang="en-US" sz="2200" dirty="0" smtClean="0">
                <a:solidFill>
                  <a:srgbClr val="0070C0"/>
                </a:solidFill>
              </a:rPr>
              <a:t>나이</a:t>
            </a:r>
            <a:r>
              <a:rPr lang="en-US" altLang="ko-KR" sz="2200" dirty="0" smtClean="0">
                <a:solidFill>
                  <a:srgbClr val="0070C0"/>
                </a:solidFill>
              </a:rPr>
              <a:t>, </a:t>
            </a:r>
            <a:r>
              <a:rPr lang="ko-KR" altLang="en-US" sz="2200" dirty="0" smtClean="0">
                <a:solidFill>
                  <a:srgbClr val="0070C0"/>
                </a:solidFill>
              </a:rPr>
              <a:t>소속 기관은 물론이고 어떤 선입견이나 사적인 친분과도 무관하게 오로지 논문의 질적 수준과 투고규정에 근거하여 공평하게 취급하여야 함</a:t>
            </a:r>
            <a:endParaRPr lang="en-US" altLang="ko-KR" sz="2200" dirty="0" smtClean="0">
              <a:solidFill>
                <a:srgbClr val="0070C0"/>
              </a:solidFill>
            </a:endParaRPr>
          </a:p>
          <a:p>
            <a:pPr lvl="1"/>
            <a:endParaRPr lang="en-US" altLang="ko-KR" sz="22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200" dirty="0" smtClean="0">
                <a:solidFill>
                  <a:srgbClr val="0070C0"/>
                </a:solidFill>
              </a:rPr>
              <a:t>편집위원은 투고된 논문의 평가를 해당 분야의 전문적 지식과 공정한 판단 능력을 지닌 심사위원에게 의뢰해야 함</a:t>
            </a:r>
            <a:r>
              <a:rPr lang="en-US" altLang="ko-KR" sz="2200" dirty="0" smtClean="0">
                <a:solidFill>
                  <a:srgbClr val="0070C0"/>
                </a:solidFill>
              </a:rPr>
              <a:t>. </a:t>
            </a:r>
            <a:r>
              <a:rPr lang="ko-KR" altLang="en-US" sz="2200" dirty="0" smtClean="0">
                <a:solidFill>
                  <a:srgbClr val="0070C0"/>
                </a:solidFill>
              </a:rPr>
              <a:t>심사 의뢰 시에는 저자와 지나치게 친분이 있거나 지나치게 적대적인 심사위원을 피함으로써 가능한 한 객관적인 평가가 이루어질 수 있도록 노력해야 함</a:t>
            </a:r>
            <a:r>
              <a:rPr lang="en-US" altLang="ko-KR" sz="2200" dirty="0" smtClean="0">
                <a:solidFill>
                  <a:srgbClr val="0070C0"/>
                </a:solidFill>
              </a:rPr>
              <a:t>. </a:t>
            </a:r>
            <a:r>
              <a:rPr lang="ko-KR" altLang="en-US" sz="2200" dirty="0" smtClean="0">
                <a:solidFill>
                  <a:srgbClr val="0070C0"/>
                </a:solidFill>
              </a:rPr>
              <a:t>단</a:t>
            </a:r>
            <a:r>
              <a:rPr lang="en-US" altLang="ko-KR" sz="2200" dirty="0" smtClean="0">
                <a:solidFill>
                  <a:srgbClr val="0070C0"/>
                </a:solidFill>
              </a:rPr>
              <a:t>, </a:t>
            </a:r>
            <a:r>
              <a:rPr lang="ko-KR" altLang="en-US" sz="2200" dirty="0" smtClean="0">
                <a:solidFill>
                  <a:srgbClr val="0070C0"/>
                </a:solidFill>
              </a:rPr>
              <a:t>같은 논문에 대한 평가가 심사위원 간에 현저하게 차이가 날 경우에는 해당 분야 제</a:t>
            </a:r>
            <a:r>
              <a:rPr lang="en-US" altLang="ko-KR" sz="2200" dirty="0" smtClean="0">
                <a:solidFill>
                  <a:srgbClr val="0070C0"/>
                </a:solidFill>
              </a:rPr>
              <a:t>3</a:t>
            </a:r>
            <a:r>
              <a:rPr lang="ko-KR" altLang="en-US" sz="2200" dirty="0" smtClean="0">
                <a:solidFill>
                  <a:srgbClr val="0070C0"/>
                </a:solidFill>
              </a:rPr>
              <a:t>의 전문가에게 자문을 받을 수 있음</a:t>
            </a:r>
            <a:endParaRPr lang="en-US" altLang="ko-KR" sz="2200" dirty="0" smtClean="0">
              <a:solidFill>
                <a:srgbClr val="0070C0"/>
              </a:solidFill>
            </a:endParaRPr>
          </a:p>
          <a:p>
            <a:pPr lvl="1"/>
            <a:endParaRPr lang="en-US" altLang="ko-KR" sz="22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200" dirty="0" smtClean="0">
                <a:solidFill>
                  <a:srgbClr val="0070C0"/>
                </a:solidFill>
              </a:rPr>
              <a:t>편집위원은 투고된 논문의 게재가 결정될 때까지는 심사자 이외의 사람에게 저자에 대한 사항이나 논문의 내용을 공개하면 안 됨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534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심사위원 </a:t>
            </a:r>
            <a:r>
              <a:rPr lang="ko-KR" altLang="en-US" dirty="0"/>
              <a:t>윤</a:t>
            </a:r>
            <a:r>
              <a:rPr lang="ko-KR" altLang="en-US" dirty="0" smtClean="0"/>
              <a:t>리 규정</a:t>
            </a:r>
            <a:r>
              <a:rPr lang="en-US" altLang="ko-KR" dirty="0" smtClean="0"/>
              <a:t>(1/2)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25752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심</a:t>
            </a:r>
            <a:r>
              <a:rPr lang="ko-KR" altLang="en-US" dirty="0">
                <a:solidFill>
                  <a:schemeClr val="tx1"/>
                </a:solidFill>
              </a:rPr>
              <a:t>사</a:t>
            </a:r>
            <a:r>
              <a:rPr lang="ko-KR" altLang="en-US" dirty="0" smtClean="0">
                <a:solidFill>
                  <a:schemeClr val="tx1"/>
                </a:solidFill>
              </a:rPr>
              <a:t>위원이 지켜야 할 윤리 규정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심사위원은 학술지의 편집위원</a:t>
            </a:r>
            <a:r>
              <a:rPr lang="en-US" altLang="ko-KR" sz="2000" dirty="0" smtClean="0">
                <a:solidFill>
                  <a:srgbClr val="0070C0"/>
                </a:solidFill>
              </a:rPr>
              <a:t>(</a:t>
            </a:r>
            <a:r>
              <a:rPr lang="ko-KR" altLang="en-US" sz="2000" dirty="0" smtClean="0">
                <a:solidFill>
                  <a:srgbClr val="0070C0"/>
                </a:solidFill>
              </a:rPr>
              <a:t>회</a:t>
            </a:r>
            <a:r>
              <a:rPr lang="en-US" altLang="ko-KR" sz="2000" dirty="0" smtClean="0">
                <a:solidFill>
                  <a:srgbClr val="0070C0"/>
                </a:solidFill>
              </a:rPr>
              <a:t>)</a:t>
            </a:r>
            <a:r>
              <a:rPr lang="ko-KR" altLang="en-US" sz="2000" dirty="0" smtClean="0">
                <a:solidFill>
                  <a:srgbClr val="0070C0"/>
                </a:solidFill>
              </a:rPr>
              <a:t>이 의뢰하는 논문을 심사규정이 정한 기간 내에 성실하게 평가하고 평가 결과를 편집위원</a:t>
            </a:r>
            <a:r>
              <a:rPr lang="en-US" altLang="ko-KR" sz="2000" dirty="0" smtClean="0">
                <a:solidFill>
                  <a:srgbClr val="0070C0"/>
                </a:solidFill>
              </a:rPr>
              <a:t>(</a:t>
            </a:r>
            <a:r>
              <a:rPr lang="ko-KR" altLang="en-US" sz="2000" dirty="0" smtClean="0">
                <a:solidFill>
                  <a:srgbClr val="0070C0"/>
                </a:solidFill>
              </a:rPr>
              <a:t>회</a:t>
            </a:r>
            <a:r>
              <a:rPr lang="en-US" altLang="ko-KR" sz="2000" dirty="0" smtClean="0">
                <a:solidFill>
                  <a:srgbClr val="0070C0"/>
                </a:solidFill>
              </a:rPr>
              <a:t>)</a:t>
            </a:r>
            <a:r>
              <a:rPr lang="ko-KR" altLang="en-US" sz="2000" dirty="0" smtClean="0">
                <a:solidFill>
                  <a:srgbClr val="0070C0"/>
                </a:solidFill>
              </a:rPr>
              <a:t>에게 통보해 주어야 함</a:t>
            </a:r>
            <a:r>
              <a:rPr lang="en-US" altLang="ko-KR" sz="2000" dirty="0" smtClean="0">
                <a:solidFill>
                  <a:srgbClr val="0070C0"/>
                </a:solidFill>
              </a:rPr>
              <a:t>. </a:t>
            </a:r>
            <a:r>
              <a:rPr lang="ko-KR" altLang="en-US" sz="2000" dirty="0" smtClean="0">
                <a:solidFill>
                  <a:srgbClr val="0070C0"/>
                </a:solidFill>
              </a:rPr>
              <a:t>만약 자신이 논문의 내용을 평가하기에 적임자가 아니라고 판단될 경우에는 편집위원</a:t>
            </a:r>
            <a:r>
              <a:rPr lang="en-US" altLang="ko-KR" sz="2000" dirty="0" smtClean="0">
                <a:solidFill>
                  <a:srgbClr val="0070C0"/>
                </a:solidFill>
              </a:rPr>
              <a:t>(</a:t>
            </a:r>
            <a:r>
              <a:rPr lang="ko-KR" altLang="en-US" sz="2000" dirty="0" smtClean="0">
                <a:solidFill>
                  <a:srgbClr val="0070C0"/>
                </a:solidFill>
              </a:rPr>
              <a:t>회</a:t>
            </a:r>
            <a:r>
              <a:rPr lang="en-US" altLang="ko-KR" sz="2000" dirty="0" smtClean="0">
                <a:solidFill>
                  <a:srgbClr val="0070C0"/>
                </a:solidFill>
              </a:rPr>
              <a:t>)</a:t>
            </a:r>
            <a:r>
              <a:rPr lang="ko-KR" altLang="en-US" sz="2000" dirty="0" smtClean="0">
                <a:solidFill>
                  <a:srgbClr val="0070C0"/>
                </a:solidFill>
              </a:rPr>
              <a:t>에게 지체 없이 그 사실을 통보해야 함</a:t>
            </a:r>
            <a:endParaRPr lang="en-US" altLang="ko-KR" sz="2000" dirty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심사위원은 논문을 개인적인 학술적 신념이나 저자와의 사적인 친분 관계를 떠나 객관적 기준에 의해 공정하게 평가하여야 함</a:t>
            </a:r>
            <a:r>
              <a:rPr lang="en-US" altLang="ko-KR" sz="2000" dirty="0" smtClean="0">
                <a:solidFill>
                  <a:srgbClr val="0070C0"/>
                </a:solidFill>
              </a:rPr>
              <a:t>. </a:t>
            </a:r>
            <a:r>
              <a:rPr lang="ko-KR" altLang="en-US" sz="2000" dirty="0" smtClean="0">
                <a:solidFill>
                  <a:srgbClr val="0070C0"/>
                </a:solidFill>
              </a:rPr>
              <a:t>충분한 근거를 명시하지 않은 채 논문을 탈락시키거나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심사자 본인의 관점이나 해석과 상충된다는 이유로 논문을 탈락시켜서는 안 되며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심사 대상 논문을 제대로 읽지 않은 채 평가해서도 안 됨</a:t>
            </a:r>
            <a:r>
              <a:rPr lang="en-US" altLang="ko-KR" sz="2000" dirty="0" smtClean="0">
                <a:solidFill>
                  <a:srgbClr val="0070C0"/>
                </a:solidFill>
              </a:rPr>
              <a:t> </a:t>
            </a: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95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심사위원 </a:t>
            </a:r>
            <a:r>
              <a:rPr lang="ko-KR" altLang="en-US" dirty="0"/>
              <a:t>윤</a:t>
            </a:r>
            <a:r>
              <a:rPr lang="ko-KR" altLang="en-US" dirty="0" smtClean="0"/>
              <a:t>리 규정</a:t>
            </a:r>
            <a:r>
              <a:rPr lang="en-US" altLang="ko-KR" dirty="0" smtClean="0"/>
              <a:t>(2/2)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25752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심</a:t>
            </a:r>
            <a:r>
              <a:rPr lang="ko-KR" altLang="en-US" dirty="0">
                <a:solidFill>
                  <a:schemeClr val="tx1"/>
                </a:solidFill>
              </a:rPr>
              <a:t>사</a:t>
            </a:r>
            <a:r>
              <a:rPr lang="ko-KR" altLang="en-US" dirty="0" smtClean="0">
                <a:solidFill>
                  <a:schemeClr val="tx1"/>
                </a:solidFill>
              </a:rPr>
              <a:t>위원이 지켜야 할 윤리 규정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심사위원은 전문 지식인으로서의 저자의 인격과 독립성을 존중하여야 함</a:t>
            </a:r>
            <a:r>
              <a:rPr lang="en-US" altLang="ko-KR" sz="2000" dirty="0" smtClean="0">
                <a:solidFill>
                  <a:srgbClr val="0070C0"/>
                </a:solidFill>
              </a:rPr>
              <a:t>. </a:t>
            </a:r>
            <a:r>
              <a:rPr lang="ko-KR" altLang="en-US" sz="2000" dirty="0" smtClean="0">
                <a:solidFill>
                  <a:srgbClr val="0070C0"/>
                </a:solidFill>
              </a:rPr>
              <a:t>평가의견서에는 논문에 대한 자신의 판단을 밝히되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보완이 필요하다고 생각되는 부분에 대해서는 그 이유도 함께 상세하게 설명해야 함</a:t>
            </a:r>
            <a:r>
              <a:rPr lang="en-US" altLang="ko-KR" sz="2000" dirty="0" smtClean="0">
                <a:solidFill>
                  <a:srgbClr val="0070C0"/>
                </a:solidFill>
              </a:rPr>
              <a:t>. </a:t>
            </a:r>
            <a:r>
              <a:rPr lang="ko-KR" altLang="en-US" sz="2000" dirty="0" smtClean="0">
                <a:solidFill>
                  <a:srgbClr val="0070C0"/>
                </a:solidFill>
              </a:rPr>
              <a:t>가급적 정중하고 부드러운 표현을 사용하고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저자를 비하하거나 모욕적인 표현은 삼가 해야 함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심사위원은 심사 대상 논문에 대한 비밀을 지켜야 함</a:t>
            </a:r>
            <a:r>
              <a:rPr lang="en-US" altLang="ko-KR" sz="2000" dirty="0" smtClean="0">
                <a:solidFill>
                  <a:srgbClr val="0070C0"/>
                </a:solidFill>
              </a:rPr>
              <a:t>. </a:t>
            </a:r>
            <a:r>
              <a:rPr lang="ko-KR" altLang="en-US" sz="2000" dirty="0" smtClean="0">
                <a:solidFill>
                  <a:srgbClr val="0070C0"/>
                </a:solidFill>
              </a:rPr>
              <a:t>논문 평가를 위해 특별히 조언을 구하는 경우가 아니라면 논문을 다른 사람에게 보여주거나 논문 내용을 놓고 다른 사람과 논의하는 것도 바람직하지 않음</a:t>
            </a:r>
            <a:r>
              <a:rPr lang="en-US" altLang="ko-KR" sz="2000" dirty="0" smtClean="0">
                <a:solidFill>
                  <a:srgbClr val="0070C0"/>
                </a:solidFill>
              </a:rPr>
              <a:t>. </a:t>
            </a:r>
            <a:r>
              <a:rPr lang="ko-KR" altLang="en-US" sz="2000" dirty="0" smtClean="0">
                <a:solidFill>
                  <a:srgbClr val="0070C0"/>
                </a:solidFill>
              </a:rPr>
              <a:t>또한 논문이 게재된 학술지가 출판되기 전에 저자의 동의 없이 논문의 내용을 인용해서는 안 됨</a:t>
            </a:r>
            <a:endParaRPr lang="en-US" altLang="ko-KR" sz="2000" dirty="0" smtClean="0">
              <a:solidFill>
                <a:srgbClr val="0070C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07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연구윤리규정 시행 지침</a:t>
            </a:r>
            <a:r>
              <a:rPr lang="en-US" altLang="ko-KR" dirty="0" smtClean="0"/>
              <a:t>(1/3)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연구 윤리 서약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본 학회는 회원의 연구 및 사업 수행 시 준수해야 할 연구윤리규정을 홍보하며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신입 회원은 본 윤리규정을 준수하기로 서약해야 함</a:t>
            </a:r>
            <a:r>
              <a:rPr lang="en-US" altLang="ko-KR" sz="2000" dirty="0" smtClean="0">
                <a:solidFill>
                  <a:srgbClr val="0070C0"/>
                </a:solidFill>
              </a:rPr>
              <a:t>. </a:t>
            </a:r>
            <a:r>
              <a:rPr lang="ko-KR" altLang="en-US" sz="2000" dirty="0" smtClean="0">
                <a:solidFill>
                  <a:srgbClr val="0070C0"/>
                </a:solidFill>
              </a:rPr>
              <a:t>기존회원은 윤리규정의 발효 시 윤리규정을 준수하기로 서약한 것으로 간주함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>
              <a:solidFill>
                <a:srgbClr val="0070C0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</a:rPr>
              <a:t>연구 윤리 위원회 구성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연구윤리위원회는 위원장 </a:t>
            </a:r>
            <a:r>
              <a:rPr lang="en-US" altLang="ko-KR" sz="2000" dirty="0" smtClean="0">
                <a:solidFill>
                  <a:srgbClr val="0070C0"/>
                </a:solidFill>
              </a:rPr>
              <a:t>1</a:t>
            </a:r>
            <a:r>
              <a:rPr lang="ko-KR" altLang="en-US" sz="2000" dirty="0" smtClean="0">
                <a:solidFill>
                  <a:srgbClr val="0070C0"/>
                </a:solidFill>
              </a:rPr>
              <a:t>명을 포함하여 회원 </a:t>
            </a:r>
            <a:r>
              <a:rPr lang="en-US" altLang="ko-KR" sz="2000" dirty="0" smtClean="0">
                <a:solidFill>
                  <a:srgbClr val="0070C0"/>
                </a:solidFill>
              </a:rPr>
              <a:t>5</a:t>
            </a:r>
            <a:r>
              <a:rPr lang="ko-KR" altLang="en-US" sz="2000" dirty="0" smtClean="0">
                <a:solidFill>
                  <a:srgbClr val="0070C0"/>
                </a:solidFill>
              </a:rPr>
              <a:t>인 이상의 위원으로 구성함을 원칙으로 하며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위원은 본 학회 회원으로서 회장이 임명함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연구윤리위원회의 사무를 처리하기 위하여 윤리위원회에 간사 </a:t>
            </a:r>
            <a:r>
              <a:rPr lang="en-US" altLang="ko-KR" sz="2000" dirty="0" smtClean="0">
                <a:solidFill>
                  <a:srgbClr val="0070C0"/>
                </a:solidFill>
              </a:rPr>
              <a:t>1</a:t>
            </a:r>
            <a:r>
              <a:rPr lang="ko-KR" altLang="en-US" sz="2000" dirty="0" smtClean="0">
                <a:solidFill>
                  <a:srgbClr val="0070C0"/>
                </a:solidFill>
              </a:rPr>
              <a:t>인을 둘 수 있음</a:t>
            </a: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연구윤리위원회 위원의 임기는 </a:t>
            </a:r>
            <a:r>
              <a:rPr lang="en-US" altLang="ko-KR" sz="2000" dirty="0" smtClean="0">
                <a:solidFill>
                  <a:srgbClr val="0070C0"/>
                </a:solidFill>
              </a:rPr>
              <a:t>1</a:t>
            </a:r>
            <a:r>
              <a:rPr lang="ko-KR" altLang="en-US" sz="2000" dirty="0" smtClean="0">
                <a:solidFill>
                  <a:srgbClr val="0070C0"/>
                </a:solidFill>
              </a:rPr>
              <a:t>년으로 하며 연임할 수 있음</a:t>
            </a:r>
            <a:r>
              <a:rPr lang="en-US" altLang="ko-KR" sz="2000" dirty="0" smtClean="0">
                <a:solidFill>
                  <a:srgbClr val="0070C0"/>
                </a:solidFill>
              </a:rPr>
              <a:t> </a:t>
            </a:r>
          </a:p>
          <a:p>
            <a:endParaRPr lang="en-US" altLang="ko-KR" sz="2000" dirty="0" smtClean="0">
              <a:solidFill>
                <a:srgbClr val="0070C0"/>
              </a:solidFill>
            </a:endParaRPr>
          </a:p>
          <a:p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193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연구윤리규정 시행 지침</a:t>
            </a:r>
            <a:r>
              <a:rPr lang="en-US" altLang="ko-KR" dirty="0" smtClean="0"/>
              <a:t>(2/3)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연구 윤리 위원회 권한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연구윤리위원회는 연구윤리규정 위반으로 보고된 사안에 대하여 제보자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피조사자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증인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참고인에 대하여 진술을 위한 출석을 요구할 수 있으며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피조사자에게 자료의 제출을 요구할 수 있음</a:t>
            </a:r>
            <a:r>
              <a:rPr lang="en-US" altLang="ko-KR" sz="2000" dirty="0" smtClean="0">
                <a:solidFill>
                  <a:srgbClr val="0070C0"/>
                </a:solidFill>
              </a:rPr>
              <a:t>. </a:t>
            </a:r>
            <a:r>
              <a:rPr lang="ko-KR" altLang="en-US" sz="2000" dirty="0" smtClean="0">
                <a:solidFill>
                  <a:srgbClr val="0070C0"/>
                </a:solidFill>
              </a:rPr>
              <a:t>이 경우 피조사자는 반드시 응하여야 함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연구윤리위원회는 소속기관의 장에게 사실로 판정된 부정행위에 대하여 이를 통보할 수 있음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그 밖의 위원회 운영을 위하여 필요한 사항은 위원회의 의결을 거쳐 위원장이 정할 수 있음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endParaRPr lang="en-US" altLang="ko-KR" sz="2000" dirty="0" smtClean="0">
              <a:solidFill>
                <a:srgbClr val="0070C0"/>
              </a:solidFill>
            </a:endParaRPr>
          </a:p>
          <a:p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98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연구윤리규정 시행 지침</a:t>
            </a:r>
            <a:r>
              <a:rPr lang="en-US" altLang="ko-KR" dirty="0" smtClean="0"/>
              <a:t>(3/3)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자체적인 검증 체계  마련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부정 행위의 범위 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부정행위의 신고 접수 및 조서를 담당하는 기구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부서 또는 책임자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연구 윤리위원회의 구성원칙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조사 절차 및 기간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부정행위에 대한 제재의 종류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제보자 및 피조사자 보호 방안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039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696744" cy="563562"/>
          </a:xfrm>
        </p:spPr>
        <p:txBody>
          <a:bodyPr/>
          <a:lstStyle/>
          <a:p>
            <a:r>
              <a:rPr lang="en-US" altLang="ko-KR" dirty="0" smtClean="0"/>
              <a:t>6. </a:t>
            </a:r>
            <a:r>
              <a:rPr lang="ko-KR" altLang="en-US" dirty="0" smtClean="0"/>
              <a:t>진실성 검증 절차 및 기준</a:t>
            </a:r>
            <a:r>
              <a:rPr lang="en-US" altLang="ko-KR" dirty="0" smtClean="0"/>
              <a:t>(1/4)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진실성 검증 책임 주체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연구윤리위원회는 부정행위의 발생을 인지하거나 제보가 있을 경우 본 학회는 이에 대한 검증 책임이 있으며</a:t>
            </a:r>
            <a:r>
              <a:rPr lang="en-US" altLang="ko-KR" sz="2000" dirty="0" smtClean="0">
                <a:solidFill>
                  <a:srgbClr val="0070C0"/>
                </a:solidFill>
              </a:rPr>
              <a:t>, </a:t>
            </a:r>
            <a:r>
              <a:rPr lang="ko-KR" altLang="en-US" sz="2000" dirty="0" smtClean="0">
                <a:solidFill>
                  <a:srgbClr val="0070C0"/>
                </a:solidFill>
              </a:rPr>
              <a:t>회장은 연구윤리위원회를 통하여 성실하게 처리하여야 함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피조사자가 조사위원회에서 요구하는 자료를 고의로 훼손하였거나 제출을 거부하는 경우에 요구 자료에 포함되어 있다고 인정되는 내용의 진실성을 입증할 책임은 피조사자에게 있음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519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81736"/>
          </a:xfrm>
        </p:spPr>
        <p:txBody>
          <a:bodyPr>
            <a:normAutofit fontScale="85000" lnSpcReduction="10000"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err="1" smtClean="0">
                <a:solidFill>
                  <a:schemeClr val="tx1"/>
                </a:solidFill>
              </a:rPr>
              <a:t>본조사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400" dirty="0" err="1" smtClean="0">
                <a:solidFill>
                  <a:srgbClr val="0070C0"/>
                </a:solidFill>
              </a:rPr>
              <a:t>본조사는</a:t>
            </a:r>
            <a:r>
              <a:rPr lang="ko-KR" altLang="en-US" sz="2400" dirty="0" smtClean="0">
                <a:solidFill>
                  <a:srgbClr val="0070C0"/>
                </a:solidFill>
              </a:rPr>
              <a:t> 부정행위의 혐의에 대한 사실 여부를 입증하기 위한 절차를 말하며</a:t>
            </a:r>
            <a:r>
              <a:rPr lang="en-US" altLang="ko-KR" sz="2400" dirty="0" smtClean="0">
                <a:solidFill>
                  <a:srgbClr val="0070C0"/>
                </a:solidFill>
              </a:rPr>
              <a:t>, </a:t>
            </a:r>
            <a:r>
              <a:rPr lang="ko-KR" altLang="en-US" sz="2400" dirty="0" smtClean="0">
                <a:solidFill>
                  <a:srgbClr val="0070C0"/>
                </a:solidFill>
              </a:rPr>
              <a:t>연구윤리위원회 등을 구성하여 진행하여야 함</a:t>
            </a:r>
            <a:endParaRPr lang="en-US" altLang="ko-KR" sz="2400" dirty="0" smtClean="0">
              <a:solidFill>
                <a:srgbClr val="0070C0"/>
              </a:solidFill>
            </a:endParaRPr>
          </a:p>
          <a:p>
            <a:pPr lvl="1"/>
            <a:endParaRPr lang="en-US" altLang="ko-KR" sz="24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400" dirty="0" smtClean="0">
                <a:solidFill>
                  <a:srgbClr val="0070C0"/>
                </a:solidFill>
              </a:rPr>
              <a:t>연구윤리위원회는 제보자와 피조사자에게 의견진술의 기회를 주어야 하며</a:t>
            </a:r>
            <a:r>
              <a:rPr lang="en-US" altLang="ko-KR" sz="2400" dirty="0" smtClean="0">
                <a:solidFill>
                  <a:srgbClr val="0070C0"/>
                </a:solidFill>
              </a:rPr>
              <a:t>, </a:t>
            </a:r>
            <a:r>
              <a:rPr lang="ko-KR" altLang="en-US" sz="2400" dirty="0" err="1" smtClean="0">
                <a:solidFill>
                  <a:srgbClr val="0070C0"/>
                </a:solidFill>
              </a:rPr>
              <a:t>본조사</a:t>
            </a:r>
            <a:r>
              <a:rPr lang="ko-KR" altLang="en-US" sz="2400" dirty="0" smtClean="0">
                <a:solidFill>
                  <a:srgbClr val="0070C0"/>
                </a:solidFill>
              </a:rPr>
              <a:t> 결과에 대해서도 이의제기 및 변론의 기회를 주어야 함</a:t>
            </a:r>
            <a:r>
              <a:rPr lang="en-US" altLang="ko-KR" sz="2400" dirty="0" smtClean="0">
                <a:solidFill>
                  <a:srgbClr val="0070C0"/>
                </a:solidFill>
              </a:rPr>
              <a:t>. </a:t>
            </a:r>
            <a:r>
              <a:rPr lang="ko-KR" altLang="en-US" sz="2400" dirty="0" smtClean="0">
                <a:solidFill>
                  <a:srgbClr val="0070C0"/>
                </a:solidFill>
              </a:rPr>
              <a:t>당사자가 이에 응하지 않을 경우에는 이의가 없는 것으로 간주함</a:t>
            </a:r>
            <a:r>
              <a:rPr lang="en-US" altLang="ko-KR" sz="2400" dirty="0" smtClean="0">
                <a:solidFill>
                  <a:srgbClr val="0070C0"/>
                </a:solidFill>
              </a:rPr>
              <a:t> </a:t>
            </a:r>
          </a:p>
          <a:p>
            <a:pPr lvl="1"/>
            <a:endParaRPr lang="en-US" altLang="ko-KR" sz="24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400" dirty="0" err="1" smtClean="0">
                <a:solidFill>
                  <a:srgbClr val="0070C0"/>
                </a:solidFill>
              </a:rPr>
              <a:t>본조사</a:t>
            </a:r>
            <a:r>
              <a:rPr lang="ko-KR" altLang="en-US" sz="2400" dirty="0" smtClean="0">
                <a:solidFill>
                  <a:srgbClr val="0070C0"/>
                </a:solidFill>
              </a:rPr>
              <a:t> 결과에 대한 제보자와 피조사자의 이의제기 또는 변론 내용과 그에 대한 처리결과는 조사결과 보고서에 포함되어야 함</a:t>
            </a:r>
            <a:r>
              <a:rPr lang="en-US" altLang="ko-KR" sz="2400" dirty="0" smtClean="0">
                <a:solidFill>
                  <a:srgbClr val="0070C0"/>
                </a:solidFill>
              </a:rPr>
              <a:t> </a:t>
            </a:r>
          </a:p>
          <a:p>
            <a:pPr lvl="1"/>
            <a:endParaRPr lang="en-US" altLang="ko-KR" sz="24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400" dirty="0" err="1" smtClean="0">
                <a:solidFill>
                  <a:srgbClr val="0070C0"/>
                </a:solidFill>
              </a:rPr>
              <a:t>본조사</a:t>
            </a:r>
            <a:r>
              <a:rPr lang="ko-KR" altLang="en-US" sz="2400" dirty="0" smtClean="0">
                <a:solidFill>
                  <a:srgbClr val="0070C0"/>
                </a:solidFill>
              </a:rPr>
              <a:t> 착수 이전에 제보자에게 연구윤리위원 명단을 알려야 하며</a:t>
            </a:r>
            <a:r>
              <a:rPr lang="en-US" altLang="ko-KR" sz="2400" dirty="0" smtClean="0">
                <a:solidFill>
                  <a:srgbClr val="0070C0"/>
                </a:solidFill>
              </a:rPr>
              <a:t>, </a:t>
            </a:r>
            <a:r>
              <a:rPr lang="ko-KR" altLang="en-US" sz="2400" dirty="0" smtClean="0">
                <a:solidFill>
                  <a:srgbClr val="0070C0"/>
                </a:solidFill>
              </a:rPr>
              <a:t>제보자가 연구윤리위원 기피에 관한 정당한 이의를 제기할 경우 이를 수용하여야 함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696744" cy="563562"/>
          </a:xfrm>
        </p:spPr>
        <p:txBody>
          <a:bodyPr/>
          <a:lstStyle/>
          <a:p>
            <a:r>
              <a:rPr lang="en-US" altLang="ko-KR" dirty="0"/>
              <a:t>6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진실성 검증 절차 및 기준</a:t>
            </a:r>
            <a:r>
              <a:rPr lang="en-US" altLang="ko-KR" dirty="0" smtClean="0"/>
              <a:t>(2/4)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94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25752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조사 결과의 보고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연구윤리위원회는 </a:t>
            </a:r>
            <a:r>
              <a:rPr lang="ko-KR" altLang="en-US" sz="2000" dirty="0" err="1" smtClean="0">
                <a:solidFill>
                  <a:srgbClr val="0070C0"/>
                </a:solidFill>
              </a:rPr>
              <a:t>본조사의</a:t>
            </a:r>
            <a:r>
              <a:rPr lang="ko-KR" altLang="en-US" sz="2000" dirty="0" smtClean="0">
                <a:solidFill>
                  <a:srgbClr val="0070C0"/>
                </a:solidFill>
              </a:rPr>
              <a:t> 결과와 내용을 </a:t>
            </a:r>
            <a:r>
              <a:rPr lang="en-US" altLang="ko-KR" sz="2000" dirty="0" smtClean="0">
                <a:solidFill>
                  <a:srgbClr val="0070C0"/>
                </a:solidFill>
              </a:rPr>
              <a:t>10</a:t>
            </a:r>
            <a:r>
              <a:rPr lang="ko-KR" altLang="en-US" sz="2000" dirty="0" smtClean="0">
                <a:solidFill>
                  <a:srgbClr val="0070C0"/>
                </a:solidFill>
              </a:rPr>
              <a:t>일 이내에 본 학회 회장에 보고하여야 함</a:t>
            </a:r>
            <a:r>
              <a:rPr lang="en-US" altLang="ko-KR" sz="2000" dirty="0" smtClean="0">
                <a:solidFill>
                  <a:srgbClr val="0070C0"/>
                </a:solidFill>
              </a:rPr>
              <a:t> </a:t>
            </a: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err="1" smtClean="0">
                <a:solidFill>
                  <a:srgbClr val="0070C0"/>
                </a:solidFill>
              </a:rPr>
              <a:t>본조사의</a:t>
            </a:r>
            <a:r>
              <a:rPr lang="ko-KR" altLang="en-US" sz="2000" dirty="0" smtClean="0">
                <a:solidFill>
                  <a:srgbClr val="0070C0"/>
                </a:solidFill>
              </a:rPr>
              <a:t> 결과보고서에는 다음 각 호의 사항이 반드시 포함되어야 함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2"/>
            <a:r>
              <a:rPr lang="ko-KR" altLang="en-US" sz="1800" dirty="0" smtClean="0"/>
              <a:t>제보의 내용 </a:t>
            </a:r>
          </a:p>
          <a:p>
            <a:pPr lvl="2"/>
            <a:r>
              <a:rPr lang="ko-KR" altLang="en-US" sz="1800" dirty="0" smtClean="0"/>
              <a:t>조사의 대상이 된 부정행위</a:t>
            </a:r>
          </a:p>
          <a:p>
            <a:pPr lvl="2"/>
            <a:r>
              <a:rPr lang="ko-KR" altLang="en-US" sz="1800" dirty="0" smtClean="0"/>
              <a:t>연구윤리위원회의 조사위원 명단</a:t>
            </a:r>
          </a:p>
          <a:p>
            <a:pPr lvl="2"/>
            <a:r>
              <a:rPr lang="ko-KR" altLang="en-US" sz="1800" dirty="0" smtClean="0"/>
              <a:t>관련 증거 및 증인</a:t>
            </a:r>
          </a:p>
          <a:p>
            <a:pPr lvl="2"/>
            <a:r>
              <a:rPr lang="ko-KR" altLang="en-US" sz="1800" dirty="0" smtClean="0"/>
              <a:t>해당 연구에서의 피조사자의 역할과 혐의의 사실 여부</a:t>
            </a:r>
          </a:p>
          <a:p>
            <a:pPr lvl="2"/>
            <a:r>
              <a:rPr lang="ko-KR" altLang="en-US" sz="1800" dirty="0" smtClean="0"/>
              <a:t>조사결과에 대한 제보자와 피조사자의 이의제기 또는 변론 내용과 그에 대한 처리결과</a:t>
            </a:r>
          </a:p>
          <a:p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696744" cy="563562"/>
          </a:xfrm>
        </p:spPr>
        <p:txBody>
          <a:bodyPr/>
          <a:lstStyle/>
          <a:p>
            <a:r>
              <a:rPr lang="en-US" altLang="ko-KR" dirty="0" smtClean="0"/>
              <a:t>6. </a:t>
            </a:r>
            <a:r>
              <a:rPr lang="ko-KR" altLang="en-US" dirty="0" smtClean="0"/>
              <a:t>진실성 검증 절차 및 기준</a:t>
            </a:r>
            <a:r>
              <a:rPr lang="en-US" altLang="ko-KR" dirty="0" smtClean="0"/>
              <a:t>(3/4)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155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25752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조사 결과 보고에 대한 후속조치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회장은 조사결과 보고를 받은 경우 조사내용 결과 및 그에 따른 판정의 합리성과 타당성에 문제가 있다고 판단되는 경우 연구윤리위원회에 추가적인 조사의 실시 또는 조사와 관련된 자료의 제출을 요구할 수 있음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endParaRPr lang="en-US" altLang="ko-KR" sz="20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본 학회는 판정결과에 근거하여 후속 조치를 취하고 이를 피조사자에게 통보하여야 함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2"/>
            <a:r>
              <a:rPr lang="ko-KR" altLang="en-US" sz="1400" dirty="0" smtClean="0"/>
              <a:t>연구부정행위 관련자에 대한 소속기관에의 징계의 요구</a:t>
            </a:r>
          </a:p>
          <a:p>
            <a:pPr lvl="2"/>
            <a:r>
              <a:rPr lang="en-US" altLang="ko-KR" sz="1400" dirty="0" smtClean="0"/>
              <a:t>3</a:t>
            </a:r>
            <a:r>
              <a:rPr lang="ko-KR" altLang="en-US" sz="1400" dirty="0" smtClean="0"/>
              <a:t>년 이하의 학회 회원자격 정지</a:t>
            </a:r>
          </a:p>
          <a:p>
            <a:pPr lvl="2"/>
            <a:r>
              <a:rPr lang="ko-KR" altLang="en-US" sz="1400" dirty="0" smtClean="0"/>
              <a:t>학회지 또는 인터넷 매체를 통한 공지 </a:t>
            </a:r>
          </a:p>
          <a:p>
            <a:pPr lvl="2"/>
            <a:r>
              <a:rPr lang="ko-KR" altLang="en-US" sz="1400" dirty="0" smtClean="0"/>
              <a:t>그 밖의 부정행위의 규모 및 범위 등을 고려한 별도의 조치 사항</a:t>
            </a:r>
            <a:endParaRPr lang="en-US" altLang="ko-KR" sz="1400" dirty="0" smtClean="0"/>
          </a:p>
          <a:p>
            <a:pPr lvl="2"/>
            <a:endParaRPr lang="ko-KR" altLang="en-US" sz="1400" dirty="0" smtClean="0"/>
          </a:p>
          <a:p>
            <a:pPr lvl="1"/>
            <a:r>
              <a:rPr lang="ko-KR" altLang="en-US" sz="2000" dirty="0" smtClean="0">
                <a:solidFill>
                  <a:srgbClr val="0070C0"/>
                </a:solidFill>
              </a:rPr>
              <a:t>회원자격 정지라 함은 다음 각 호의 사항에 대한 제한을 말함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 lvl="2"/>
            <a:r>
              <a:rPr lang="ko-KR" altLang="en-US" sz="1400" dirty="0" smtClean="0"/>
              <a:t>학회지 논문 게재</a:t>
            </a:r>
          </a:p>
          <a:p>
            <a:pPr lvl="2"/>
            <a:r>
              <a:rPr lang="ko-KR" altLang="en-US" sz="1400" dirty="0" smtClean="0"/>
              <a:t>학회 활동 참여</a:t>
            </a:r>
          </a:p>
          <a:p>
            <a:pPr lvl="2"/>
            <a:r>
              <a:rPr lang="ko-KR" altLang="en-US" sz="1400" dirty="0" smtClean="0"/>
              <a:t>논문의 직권 및 인용</a:t>
            </a:r>
          </a:p>
          <a:p>
            <a:pPr lvl="2"/>
            <a:r>
              <a:rPr lang="ko-KR" altLang="en-US" sz="1400" dirty="0" smtClean="0"/>
              <a:t>기타 회원으로서 가지는 권리</a:t>
            </a:r>
          </a:p>
          <a:p>
            <a:pPr lvl="1"/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19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696744" cy="563562"/>
          </a:xfrm>
        </p:spPr>
        <p:txBody>
          <a:bodyPr/>
          <a:lstStyle/>
          <a:p>
            <a:r>
              <a:rPr lang="en-US" altLang="ko-KR" dirty="0"/>
              <a:t>6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진실성 검증 절차 및 기준</a:t>
            </a:r>
            <a:r>
              <a:rPr lang="en-US" altLang="ko-KR" dirty="0" smtClean="0"/>
              <a:t>(4/4)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609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chemeClr val="accent1"/>
                </a:solidFill>
                <a:latin typeface="HY견고딕" pitchFamily="18" charset="-127"/>
                <a:ea typeface="HY견고딕" pitchFamily="18" charset="-127"/>
              </a:rPr>
              <a:t>목  차</a:t>
            </a:r>
            <a:endParaRPr lang="en-US" altLang="ko-KR" dirty="0">
              <a:solidFill>
                <a:schemeClr val="accent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ko-KR" altLang="ko-KR"/>
          </a:p>
        </p:txBody>
      </p:sp>
      <p:sp>
        <p:nvSpPr>
          <p:cNvPr id="88110" name="AutoShape 46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8111" name="AutoShape 47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alpha val="56000"/>
                </a:schemeClr>
              </a:gs>
              <a:gs pos="100000">
                <a:schemeClr val="bg2">
                  <a:gamma/>
                  <a:tint val="0"/>
                  <a:invGamma/>
                  <a:alpha val="48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8112" name="AutoShape 48"/>
          <p:cNvSpPr>
            <a:spLocks noChangeArrowheads="1"/>
          </p:cNvSpPr>
          <p:nvPr/>
        </p:nvSpPr>
        <p:spPr bwMode="gray">
          <a:xfrm>
            <a:off x="2168624" y="4581128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en-US" altLang="ko-KR" b="1" dirty="0" smtClean="0">
                <a:solidFill>
                  <a:schemeClr val="tx2"/>
                </a:solidFill>
                <a:ea typeface="굴림" charset="-127"/>
              </a:rPr>
              <a:t>5. </a:t>
            </a:r>
            <a:r>
              <a:rPr lang="ko-KR" altLang="en-US" b="1" dirty="0" smtClean="0">
                <a:solidFill>
                  <a:schemeClr val="tx2"/>
                </a:solidFill>
                <a:ea typeface="굴림" charset="-127"/>
              </a:rPr>
              <a:t>연구윤리 규정 시행지침</a:t>
            </a:r>
            <a:endParaRPr lang="en-US" altLang="ko-KR" b="1" dirty="0">
              <a:solidFill>
                <a:schemeClr val="tx2"/>
              </a:solidFill>
              <a:ea typeface="굴림" charset="-127"/>
            </a:endParaRPr>
          </a:p>
        </p:txBody>
      </p:sp>
      <p:sp>
        <p:nvSpPr>
          <p:cNvPr id="88113" name="AutoShape 49"/>
          <p:cNvSpPr>
            <a:spLocks noChangeArrowheads="1"/>
          </p:cNvSpPr>
          <p:nvPr/>
        </p:nvSpPr>
        <p:spPr bwMode="gray">
          <a:xfrm>
            <a:off x="2471750" y="3838838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en-US" altLang="ko-KR" b="1" dirty="0" smtClean="0">
                <a:solidFill>
                  <a:schemeClr val="tx2"/>
                </a:solidFill>
                <a:ea typeface="굴림" charset="-127"/>
              </a:rPr>
              <a:t>4. </a:t>
            </a:r>
            <a:r>
              <a:rPr lang="ko-KR" altLang="en-US" b="1" dirty="0" smtClean="0">
                <a:solidFill>
                  <a:schemeClr val="tx2"/>
                </a:solidFill>
                <a:ea typeface="굴림" charset="-127"/>
              </a:rPr>
              <a:t>심사위원  윤리규정</a:t>
            </a:r>
            <a:endParaRPr lang="en-US" altLang="ko-KR" b="1" dirty="0">
              <a:solidFill>
                <a:schemeClr val="tx2"/>
              </a:solidFill>
              <a:ea typeface="굴림" charset="-127"/>
            </a:endParaRPr>
          </a:p>
        </p:txBody>
      </p:sp>
      <p:sp>
        <p:nvSpPr>
          <p:cNvPr id="88114" name="AutoShape 50"/>
          <p:cNvSpPr>
            <a:spLocks noChangeArrowheads="1"/>
          </p:cNvSpPr>
          <p:nvPr/>
        </p:nvSpPr>
        <p:spPr bwMode="gray">
          <a:xfrm>
            <a:off x="2438400" y="3132032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en-US" altLang="ko-KR" b="1" dirty="0" smtClean="0">
                <a:solidFill>
                  <a:schemeClr val="tx2"/>
                </a:solidFill>
                <a:ea typeface="굴림" charset="-127"/>
              </a:rPr>
              <a:t>3. </a:t>
            </a:r>
            <a:r>
              <a:rPr lang="ko-KR" altLang="en-US" b="1" dirty="0" smtClean="0">
                <a:solidFill>
                  <a:schemeClr val="tx2"/>
                </a:solidFill>
                <a:ea typeface="굴림" charset="-127"/>
              </a:rPr>
              <a:t>편집 위원 윤리 규정</a:t>
            </a:r>
            <a:endParaRPr lang="en-US" altLang="ko-KR" b="1" dirty="0">
              <a:solidFill>
                <a:schemeClr val="tx2"/>
              </a:solidFill>
              <a:ea typeface="굴림" charset="-127"/>
            </a:endParaRPr>
          </a:p>
        </p:txBody>
      </p:sp>
      <p:sp>
        <p:nvSpPr>
          <p:cNvPr id="88115" name="AutoShape 51"/>
          <p:cNvSpPr>
            <a:spLocks noChangeArrowheads="1"/>
          </p:cNvSpPr>
          <p:nvPr/>
        </p:nvSpPr>
        <p:spPr bwMode="gray">
          <a:xfrm>
            <a:off x="2140496" y="2426569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en-US" altLang="ko-KR" b="1" dirty="0" smtClean="0">
                <a:solidFill>
                  <a:schemeClr val="tx2"/>
                </a:solidFill>
                <a:ea typeface="굴림" charset="-127"/>
              </a:rPr>
              <a:t>2. </a:t>
            </a:r>
            <a:r>
              <a:rPr lang="ko-KR" altLang="en-US" b="1" dirty="0" smtClean="0">
                <a:solidFill>
                  <a:schemeClr val="tx2"/>
                </a:solidFill>
                <a:ea typeface="굴림" charset="-127"/>
              </a:rPr>
              <a:t>저자의 윤리 규정</a:t>
            </a:r>
            <a:endParaRPr lang="en-US" altLang="ko-KR" b="1" dirty="0">
              <a:solidFill>
                <a:schemeClr val="tx2"/>
              </a:solidFill>
              <a:ea typeface="굴림" charset="-127"/>
            </a:endParaRPr>
          </a:p>
        </p:txBody>
      </p:sp>
      <p:sp>
        <p:nvSpPr>
          <p:cNvPr id="88116" name="AutoShape 52"/>
          <p:cNvSpPr>
            <a:spLocks noChangeArrowheads="1"/>
          </p:cNvSpPr>
          <p:nvPr/>
        </p:nvSpPr>
        <p:spPr bwMode="gray">
          <a:xfrm>
            <a:off x="1707550" y="1758529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en-US" altLang="ko-KR" b="1" dirty="0" smtClean="0">
                <a:solidFill>
                  <a:schemeClr val="tx2"/>
                </a:solidFill>
                <a:ea typeface="굴림" charset="-127"/>
              </a:rPr>
              <a:t>1. </a:t>
            </a:r>
            <a:r>
              <a:rPr lang="ko-KR" altLang="en-US" b="1" dirty="0" smtClean="0">
                <a:solidFill>
                  <a:schemeClr val="tx2"/>
                </a:solidFill>
                <a:ea typeface="굴림" charset="-127"/>
              </a:rPr>
              <a:t>연구 부정행위 범위</a:t>
            </a:r>
            <a:endParaRPr lang="en-US" altLang="ko-KR" b="1" dirty="0">
              <a:solidFill>
                <a:schemeClr val="tx2"/>
              </a:solidFill>
              <a:ea typeface="굴림" charset="-127"/>
            </a:endParaRPr>
          </a:p>
        </p:txBody>
      </p:sp>
      <p:grpSp>
        <p:nvGrpSpPr>
          <p:cNvPr id="88117" name="Group 53"/>
          <p:cNvGrpSpPr>
            <a:grpSpLocks/>
          </p:cNvGrpSpPr>
          <p:nvPr/>
        </p:nvGrpSpPr>
        <p:grpSpPr bwMode="auto">
          <a:xfrm>
            <a:off x="1390050" y="1847429"/>
            <a:ext cx="381000" cy="381000"/>
            <a:chOff x="2078" y="1680"/>
            <a:chExt cx="1615" cy="1615"/>
          </a:xfrm>
        </p:grpSpPr>
        <p:sp>
          <p:nvSpPr>
            <p:cNvPr id="88118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8119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8120" name="Oval 5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21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22" name="Oval 5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23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88124" name="Group 60"/>
          <p:cNvGrpSpPr>
            <a:grpSpLocks/>
          </p:cNvGrpSpPr>
          <p:nvPr/>
        </p:nvGrpSpPr>
        <p:grpSpPr bwMode="auto">
          <a:xfrm>
            <a:off x="1835696" y="2532932"/>
            <a:ext cx="381000" cy="381000"/>
            <a:chOff x="2078" y="1680"/>
            <a:chExt cx="1615" cy="1615"/>
          </a:xfrm>
        </p:grpSpPr>
        <p:sp>
          <p:nvSpPr>
            <p:cNvPr id="88125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8126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8127" name="Oval 6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28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29" name="Oval 6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30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88131" name="Group 67"/>
          <p:cNvGrpSpPr>
            <a:grpSpLocks/>
          </p:cNvGrpSpPr>
          <p:nvPr/>
        </p:nvGrpSpPr>
        <p:grpSpPr bwMode="auto">
          <a:xfrm>
            <a:off x="2133600" y="3208232"/>
            <a:ext cx="381000" cy="381000"/>
            <a:chOff x="2078" y="1680"/>
            <a:chExt cx="1615" cy="1615"/>
          </a:xfrm>
        </p:grpSpPr>
        <p:sp>
          <p:nvSpPr>
            <p:cNvPr id="88132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8133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8134" name="Oval 7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35" name="Oval 7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36" name="Oval 7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37" name="Oval 7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88138" name="Group 74"/>
          <p:cNvGrpSpPr>
            <a:grpSpLocks/>
          </p:cNvGrpSpPr>
          <p:nvPr/>
        </p:nvGrpSpPr>
        <p:grpSpPr bwMode="auto">
          <a:xfrm>
            <a:off x="2135200" y="3940438"/>
            <a:ext cx="381000" cy="381000"/>
            <a:chOff x="2078" y="1680"/>
            <a:chExt cx="1615" cy="1615"/>
          </a:xfrm>
        </p:grpSpPr>
        <p:sp>
          <p:nvSpPr>
            <p:cNvPr id="88139" name="Oval 7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8140" name="Oval 7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8141" name="Oval 7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42" name="Oval 7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43" name="Oval 7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44" name="Oval 8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8D67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88145" name="Group 81"/>
          <p:cNvGrpSpPr>
            <a:grpSpLocks/>
          </p:cNvGrpSpPr>
          <p:nvPr/>
        </p:nvGrpSpPr>
        <p:grpSpPr bwMode="auto">
          <a:xfrm>
            <a:off x="1870174" y="4630341"/>
            <a:ext cx="355600" cy="381000"/>
            <a:chOff x="2078" y="1680"/>
            <a:chExt cx="1615" cy="1615"/>
          </a:xfrm>
        </p:grpSpPr>
        <p:sp>
          <p:nvSpPr>
            <p:cNvPr id="88146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8147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8148" name="Oval 8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49" name="Oval 8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E35E23">
                    <a:gamma/>
                    <a:shade val="0"/>
                    <a:invGamma/>
                  </a:srgbClr>
                </a:gs>
                <a:gs pos="100000">
                  <a:srgbClr val="E35E2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50" name="Oval 8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151" name="Oval 8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E35E23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48" name="AutoShape 52"/>
          <p:cNvSpPr>
            <a:spLocks noChangeArrowheads="1"/>
          </p:cNvSpPr>
          <p:nvPr/>
        </p:nvSpPr>
        <p:spPr bwMode="gray">
          <a:xfrm>
            <a:off x="1736576" y="5301208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en-US" altLang="ko-KR" b="1" dirty="0" smtClean="0">
                <a:solidFill>
                  <a:schemeClr val="tx2"/>
                </a:solidFill>
                <a:ea typeface="굴림" charset="-127"/>
              </a:rPr>
              <a:t>6. </a:t>
            </a:r>
            <a:r>
              <a:rPr lang="ko-KR" altLang="en-US" b="1" dirty="0" smtClean="0">
                <a:solidFill>
                  <a:schemeClr val="tx2"/>
                </a:solidFill>
                <a:ea typeface="굴림" charset="-127"/>
              </a:rPr>
              <a:t>진실성 검증 절차 및 기준</a:t>
            </a:r>
            <a:endParaRPr lang="en-US" altLang="ko-KR" b="1" dirty="0">
              <a:solidFill>
                <a:schemeClr val="tx2"/>
              </a:solidFill>
              <a:ea typeface="굴림" charset="-127"/>
            </a:endParaRPr>
          </a:p>
        </p:txBody>
      </p:sp>
      <p:grpSp>
        <p:nvGrpSpPr>
          <p:cNvPr id="49" name="Group 53"/>
          <p:cNvGrpSpPr>
            <a:grpSpLocks/>
          </p:cNvGrpSpPr>
          <p:nvPr/>
        </p:nvGrpSpPr>
        <p:grpSpPr bwMode="auto">
          <a:xfrm>
            <a:off x="1419076" y="5390108"/>
            <a:ext cx="381000" cy="381000"/>
            <a:chOff x="2078" y="1680"/>
            <a:chExt cx="1615" cy="1615"/>
          </a:xfrm>
        </p:grpSpPr>
        <p:sp>
          <p:nvSpPr>
            <p:cNvPr id="50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" name="Oval 5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3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4" name="Oval 5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5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2819400" y="4953000"/>
            <a:ext cx="5167313" cy="414338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dist">
              <a:lnSpc>
                <a:spcPct val="80000"/>
              </a:lnSpc>
            </a:pPr>
            <a:r>
              <a:rPr lang="en-US" altLang="ko-KR" sz="1800" b="1">
                <a:solidFill>
                  <a:schemeClr val="bg1"/>
                </a:solidFill>
                <a:latin typeface="Arial" charset="0"/>
                <a:ea typeface="굴림" charset="-127"/>
              </a:rPr>
              <a:t>Click to edit company slogan .</a:t>
            </a:r>
          </a:p>
        </p:txBody>
      </p:sp>
      <p:sp>
        <p:nvSpPr>
          <p:cNvPr id="87045" name="WordArt 5"/>
          <p:cNvSpPr>
            <a:spLocks noChangeArrowheads="1" noChangeShapeType="1" noTextEdit="1"/>
          </p:cNvSpPr>
          <p:nvPr/>
        </p:nvSpPr>
        <p:spPr bwMode="gray">
          <a:xfrm>
            <a:off x="2771800" y="4869160"/>
            <a:ext cx="3528392" cy="64757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감사합니다</a:t>
            </a:r>
            <a:endParaRPr lang="ko-KR" altLang="en-US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연구 부정행위 범위</a:t>
            </a:r>
            <a:r>
              <a:rPr lang="en-US" altLang="ko-KR" dirty="0" smtClean="0"/>
              <a:t>(1/3)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71600"/>
            <a:ext cx="8147248" cy="4953000"/>
          </a:xfrm>
        </p:spPr>
        <p:txBody>
          <a:bodyPr>
            <a:normAutofit fontScale="70000" lnSpcReduction="20000"/>
          </a:bodyPr>
          <a:lstStyle/>
          <a:p>
            <a:r>
              <a:rPr lang="ko-KR" altLang="en-US" sz="3400" dirty="0" smtClean="0">
                <a:solidFill>
                  <a:srgbClr val="FF0000"/>
                </a:solidFill>
              </a:rPr>
              <a:t>위조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lvl="1"/>
            <a:r>
              <a:rPr lang="ko-KR" altLang="en-US" dirty="0" smtClean="0"/>
              <a:t>존재하지 않는 데이터 또는 연구결과 등을 허위로 만들어 내는 행위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 smtClean="0"/>
          </a:p>
          <a:p>
            <a:r>
              <a:rPr lang="ko-KR" altLang="en-US" sz="3400" dirty="0" smtClean="0">
                <a:solidFill>
                  <a:srgbClr val="FF0000"/>
                </a:solidFill>
              </a:rPr>
              <a:t>변조</a:t>
            </a:r>
            <a:endParaRPr lang="en-US" altLang="ko-KR" sz="3400" dirty="0" smtClean="0">
              <a:solidFill>
                <a:srgbClr val="FF0000"/>
              </a:solidFill>
            </a:endParaRPr>
          </a:p>
          <a:p>
            <a:pPr lvl="1"/>
            <a:r>
              <a:rPr lang="ko-KR" altLang="en-US" dirty="0" smtClean="0"/>
              <a:t>연구 재료</a:t>
            </a:r>
            <a:r>
              <a:rPr lang="en-US" altLang="ko-KR" dirty="0" smtClean="0"/>
              <a:t>·</a:t>
            </a:r>
            <a:r>
              <a:rPr lang="ko-KR" altLang="en-US" dirty="0" smtClean="0"/>
              <a:t>장비</a:t>
            </a:r>
            <a:r>
              <a:rPr lang="en-US" altLang="ko-KR" dirty="0" smtClean="0"/>
              <a:t>·</a:t>
            </a:r>
            <a:r>
              <a:rPr lang="ko-KR" altLang="en-US" dirty="0" smtClean="0"/>
              <a:t>과정 등을 인위적으로 조작하거나 데이터를 임의로 변형</a:t>
            </a:r>
            <a:r>
              <a:rPr lang="en-US" altLang="ko-KR" dirty="0" smtClean="0"/>
              <a:t>·</a:t>
            </a:r>
            <a:r>
              <a:rPr lang="ko-KR" altLang="en-US" dirty="0" smtClean="0"/>
              <a:t>삭제함으로써 연구 내용 또는 결과를 왜곡하는 행위</a:t>
            </a:r>
            <a:endParaRPr lang="en-US" altLang="ko-KR" dirty="0" smtClean="0"/>
          </a:p>
          <a:p>
            <a:pPr lvl="1"/>
            <a:endParaRPr lang="ko-KR" altLang="en-US" dirty="0" smtClean="0"/>
          </a:p>
          <a:p>
            <a:r>
              <a:rPr lang="ko-KR" altLang="en-US" sz="3400" dirty="0" smtClean="0">
                <a:solidFill>
                  <a:srgbClr val="FF0000"/>
                </a:solidFill>
              </a:rPr>
              <a:t>표절</a:t>
            </a:r>
            <a:endParaRPr lang="en-US" altLang="ko-KR" sz="3400" dirty="0" smtClean="0">
              <a:solidFill>
                <a:srgbClr val="FF0000"/>
              </a:solidFill>
            </a:endParaRPr>
          </a:p>
          <a:p>
            <a:pPr lvl="1"/>
            <a:r>
              <a:rPr lang="ko-KR" altLang="en-US" dirty="0" smtClean="0"/>
              <a:t>타인의 아이디어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연구내용</a:t>
            </a:r>
            <a:r>
              <a:rPr lang="en-US" altLang="ko-KR" dirty="0" smtClean="0"/>
              <a:t>·</a:t>
            </a:r>
            <a:r>
              <a:rPr lang="ko-KR" altLang="en-US" dirty="0" smtClean="0"/>
              <a:t>결과 등을 정당한 승인 또는 인용 없이 도용하는 행위</a:t>
            </a:r>
            <a:endParaRPr lang="en-US" altLang="ko-KR" dirty="0" smtClean="0"/>
          </a:p>
          <a:p>
            <a:pPr lvl="2">
              <a:buFont typeface="Wingdings" pitchFamily="2" charset="2"/>
              <a:buChar char="ü"/>
            </a:pPr>
            <a:r>
              <a:rPr lang="ko-KR" altLang="en-US" sz="2600" dirty="0" smtClean="0"/>
              <a:t>타인의 연구내용 전부 또는 일부를 출처를 표시하지 않고 그대로 활용하는 경우</a:t>
            </a:r>
          </a:p>
          <a:p>
            <a:pPr lvl="2">
              <a:buFont typeface="Wingdings" pitchFamily="2" charset="2"/>
              <a:buChar char="ü"/>
            </a:pPr>
            <a:r>
              <a:rPr lang="ko-KR" altLang="en-US" sz="2600" dirty="0" smtClean="0"/>
              <a:t>타인의 저작물의 단어</a:t>
            </a:r>
            <a:r>
              <a:rPr lang="en-US" altLang="ko-KR" sz="2600" dirty="0" smtClean="0"/>
              <a:t>·</a:t>
            </a:r>
            <a:r>
              <a:rPr lang="ko-KR" altLang="en-US" sz="2600" dirty="0" smtClean="0"/>
              <a:t>문장구조를 일부 변형하여 사용하면서 출처표시를 하지 않는 경우</a:t>
            </a:r>
          </a:p>
          <a:p>
            <a:pPr lvl="2">
              <a:buFont typeface="Wingdings" pitchFamily="2" charset="2"/>
              <a:buChar char="ü"/>
            </a:pPr>
            <a:r>
              <a:rPr lang="ko-KR" altLang="en-US" sz="2600" dirty="0" smtClean="0"/>
              <a:t>타인의 독창적인 생각 등을 활용하면서 출처를 표시하지 않은 경우</a:t>
            </a:r>
          </a:p>
          <a:p>
            <a:pPr lvl="2">
              <a:buFont typeface="Wingdings" pitchFamily="2" charset="2"/>
              <a:buChar char="ü"/>
            </a:pPr>
            <a:r>
              <a:rPr lang="ko-KR" altLang="en-US" sz="2600" dirty="0" smtClean="0"/>
              <a:t>타인의 저작물을 번역하여 활용하면서 출처를 표시하지 않은 경우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32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연구 부정행위 범위 </a:t>
            </a:r>
            <a:r>
              <a:rPr lang="en-US" altLang="ko-KR" dirty="0" smtClean="0"/>
              <a:t>(2/3)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부당한 논문저자 표시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pPr lvl="1"/>
            <a:r>
              <a:rPr lang="ko-KR" altLang="en-US" sz="2000" dirty="0" smtClean="0"/>
              <a:t>정당한 이유 없이 논문저자 자격을 부여하지 않거나 논문저자 자격을 부여하는 행위</a:t>
            </a:r>
            <a:endParaRPr lang="en-US" altLang="ko-KR" sz="2000" dirty="0" smtClean="0"/>
          </a:p>
          <a:p>
            <a:pPr lvl="2">
              <a:buFont typeface="Wingdings" pitchFamily="2" charset="2"/>
              <a:buChar char="ü"/>
            </a:pPr>
            <a:r>
              <a:rPr lang="ko-KR" altLang="en-US" sz="1800" dirty="0" smtClean="0"/>
              <a:t>연구내용 또는 결과에 대한 공헌 또는 기여가 없음에도 저자 자격을 부여하는 경우</a:t>
            </a:r>
          </a:p>
          <a:p>
            <a:pPr lvl="2">
              <a:buFont typeface="Wingdings" pitchFamily="2" charset="2"/>
              <a:buChar char="ü"/>
            </a:pPr>
            <a:r>
              <a:rPr lang="ko-KR" altLang="en-US" sz="1800" dirty="0" smtClean="0"/>
              <a:t>연구내용 또는 결과에 대한 공헌 또는 기여가 있음에도 저자 자격을 부하지 않는 경우</a:t>
            </a:r>
          </a:p>
          <a:p>
            <a:pPr lvl="2">
              <a:buFont typeface="Wingdings" pitchFamily="2" charset="2"/>
              <a:buChar char="ü"/>
            </a:pPr>
            <a:r>
              <a:rPr lang="ko-KR" altLang="en-US" sz="1800" dirty="0" smtClean="0"/>
              <a:t>지도학생의 학위논문을 학술지 등에 지도교수의 단독 명의로 게재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발표하는 경우</a:t>
            </a:r>
            <a:endParaRPr lang="en-US" altLang="ko-KR" sz="1800" dirty="0" smtClean="0"/>
          </a:p>
          <a:p>
            <a:pPr lvl="2">
              <a:buFont typeface="Wingdings" pitchFamily="2" charset="2"/>
              <a:buChar char="ü"/>
            </a:pPr>
            <a:endParaRPr lang="ko-KR" altLang="en-US" sz="1800" dirty="0" smtClean="0"/>
          </a:p>
          <a:p>
            <a:r>
              <a:rPr lang="ko-KR" altLang="en-US" sz="2400" dirty="0" smtClean="0">
                <a:solidFill>
                  <a:srgbClr val="FF0000"/>
                </a:solidFill>
              </a:rPr>
              <a:t>중복게재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pPr lvl="1"/>
            <a:r>
              <a:rPr lang="ko-KR" altLang="en-US" sz="2000" dirty="0" smtClean="0"/>
              <a:t>동일한 내용의 논문을 두 개 이상의 학술지에 게재한 행위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57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연구 부정행위 범위</a:t>
            </a:r>
            <a:r>
              <a:rPr lang="en-US" altLang="ko-KR" dirty="0" smtClean="0"/>
              <a:t>(3/3)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공적 허위진술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pPr lvl="1"/>
            <a:r>
              <a:rPr lang="ko-KR" altLang="en-US" sz="2000" dirty="0" smtClean="0"/>
              <a:t>본인의 학력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경력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자격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연구업적 및 결과 등에 관해서 허위 진술하는 행위</a:t>
            </a:r>
            <a:endParaRPr lang="en-US" altLang="ko-KR" sz="2000" dirty="0" smtClean="0"/>
          </a:p>
          <a:p>
            <a:pPr lvl="1"/>
            <a:endParaRPr lang="ko-KR" altLang="en-US" sz="2000" dirty="0" smtClean="0"/>
          </a:p>
          <a:p>
            <a:r>
              <a:rPr lang="ko-KR" altLang="en-US" sz="2400" dirty="0" smtClean="0">
                <a:solidFill>
                  <a:srgbClr val="FF0000"/>
                </a:solidFill>
              </a:rPr>
              <a:t>조사 방해 및 위해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pPr lvl="1"/>
            <a:r>
              <a:rPr lang="ko-KR" altLang="en-US" sz="2000" dirty="0" smtClean="0"/>
              <a:t>본인 또는 타인의 부정행위 혐의에 대한 조사를 고의로 방해하거나 제보자에게 </a:t>
            </a:r>
            <a:r>
              <a:rPr lang="ko-KR" altLang="en-US" sz="2000" dirty="0" err="1" smtClean="0"/>
              <a:t>위해를</a:t>
            </a:r>
            <a:r>
              <a:rPr lang="ko-KR" altLang="en-US" sz="2000" dirty="0" smtClean="0"/>
              <a:t> 가하는 행위</a:t>
            </a:r>
            <a:endParaRPr lang="en-US" altLang="ko-KR" sz="2000" dirty="0" smtClean="0"/>
          </a:p>
          <a:p>
            <a:endParaRPr lang="ko-KR" altLang="en-US" sz="2400" dirty="0" smtClean="0"/>
          </a:p>
          <a:p>
            <a:r>
              <a:rPr lang="ko-KR" altLang="en-US" sz="2400" dirty="0" smtClean="0">
                <a:solidFill>
                  <a:srgbClr val="FF0000"/>
                </a:solidFill>
              </a:rPr>
              <a:t>과학기술계에서 통상적으로 용인되는 범위를 심각하게 벗어난 행위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80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저자의 </a:t>
            </a:r>
            <a:r>
              <a:rPr lang="ko-KR" altLang="en-US" dirty="0"/>
              <a:t>윤</a:t>
            </a:r>
            <a:r>
              <a:rPr lang="ko-KR" altLang="en-US" dirty="0" smtClean="0"/>
              <a:t>리 규정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저자가 지켜야 할 윤리 규정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/>
            <a:r>
              <a:rPr lang="ko-KR" altLang="en-US" sz="2400" dirty="0" smtClean="0">
                <a:solidFill>
                  <a:srgbClr val="0070C0"/>
                </a:solidFill>
              </a:rPr>
              <a:t>학회에서 논문을 발표 또는 투고하는 모든 저자는 본 학회 정관에 규정된 대로 학문의 발전을 위해 학자의 양심에 기인하여 논문을 투고하고 본 연구윤리규정을 준수하여야 함</a:t>
            </a:r>
            <a:r>
              <a:rPr lang="en-US" altLang="ko-KR" sz="2400" dirty="0" smtClean="0">
                <a:solidFill>
                  <a:srgbClr val="0070C0"/>
                </a:solidFill>
              </a:rPr>
              <a:t> </a:t>
            </a:r>
          </a:p>
          <a:p>
            <a:pPr lvl="1"/>
            <a:endParaRPr lang="en-US" altLang="ko-KR" sz="2400" dirty="0" smtClean="0">
              <a:solidFill>
                <a:srgbClr val="0070C0"/>
              </a:solidFill>
            </a:endParaRPr>
          </a:p>
          <a:p>
            <a:pPr lvl="1"/>
            <a:r>
              <a:rPr lang="ko-KR" altLang="en-US" sz="2400" dirty="0" smtClean="0">
                <a:solidFill>
                  <a:srgbClr val="0070C0"/>
                </a:solidFill>
              </a:rPr>
              <a:t>저자는 본 규정에서 제시하는 연구부정행위에 대해서 책임을 져야 함</a:t>
            </a:r>
            <a:endParaRPr lang="en-US" altLang="ko-KR" sz="2400" dirty="0" smtClean="0">
              <a:solidFill>
                <a:srgbClr val="0070C0"/>
              </a:solidFill>
            </a:endParaRPr>
          </a:p>
          <a:p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362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ko-KR" altLang="en-US" dirty="0" smtClean="0"/>
              <a:t>연구 윤리 및 출판 윤리 </a:t>
            </a:r>
            <a:r>
              <a:rPr lang="ko-KR" altLang="en-US" dirty="0" err="1" smtClean="0"/>
              <a:t>메뉴얼</a:t>
            </a:r>
            <a:endParaRPr lang="ko-KR" altLang="en-US" dirty="0"/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06" y="2132855"/>
            <a:ext cx="3305820" cy="4296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6172200" cy="563562"/>
          </a:xfrm>
        </p:spPr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저자의 </a:t>
            </a:r>
            <a:r>
              <a:rPr lang="ko-KR" altLang="en-US" dirty="0"/>
              <a:t>윤</a:t>
            </a:r>
            <a:r>
              <a:rPr lang="ko-KR" altLang="en-US" dirty="0" smtClean="0"/>
              <a:t>리 규정</a:t>
            </a:r>
            <a:endParaRPr lang="ko-KR" altLang="en-US" dirty="0"/>
          </a:p>
        </p:txBody>
      </p:sp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2855"/>
            <a:ext cx="3168352" cy="4224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직사각형 5"/>
          <p:cNvSpPr/>
          <p:nvPr/>
        </p:nvSpPr>
        <p:spPr bwMode="auto">
          <a:xfrm>
            <a:off x="4499992" y="2117826"/>
            <a:ext cx="3240360" cy="2127346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69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ko-KR" altLang="en-US" dirty="0" smtClean="0"/>
              <a:t>연구 윤리 및 출판 윤리 매뉴얼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세부 내용은 원문 참조</a:t>
            </a:r>
            <a:r>
              <a:rPr lang="en-US" altLang="ko-KR" sz="2000" dirty="0" smtClean="0"/>
              <a:t>)</a:t>
            </a:r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6172200" cy="563562"/>
          </a:xfrm>
        </p:spPr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저자의 </a:t>
            </a:r>
            <a:r>
              <a:rPr lang="ko-KR" altLang="en-US" dirty="0"/>
              <a:t>윤</a:t>
            </a:r>
            <a:r>
              <a:rPr lang="ko-KR" altLang="en-US" dirty="0" smtClean="0"/>
              <a:t>리 규정</a:t>
            </a:r>
            <a:endParaRPr lang="ko-KR" altLang="en-US" dirty="0"/>
          </a:p>
        </p:txBody>
      </p:sp>
      <p:pic>
        <p:nvPicPr>
          <p:cNvPr id="10240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5791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20888"/>
            <a:ext cx="511256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0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453650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0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941168"/>
            <a:ext cx="4725999" cy="104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287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71600"/>
            <a:ext cx="8363272" cy="4953000"/>
          </a:xfrm>
        </p:spPr>
        <p:txBody>
          <a:bodyPr/>
          <a:lstStyle/>
          <a:p>
            <a:r>
              <a:rPr lang="en-US" altLang="ko-KR" dirty="0" smtClean="0"/>
              <a:t> </a:t>
            </a:r>
            <a:r>
              <a:rPr lang="ko-KR" altLang="en-US" dirty="0" smtClean="0"/>
              <a:t>연구 윤리 및 출판 윤리 매뉴얼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세부 내용은 원문 참조</a:t>
            </a:r>
            <a:r>
              <a:rPr lang="en-US" altLang="ko-KR" sz="2000" dirty="0" smtClean="0"/>
              <a:t>)</a:t>
            </a:r>
          </a:p>
          <a:p>
            <a:pPr lvl="1"/>
            <a:r>
              <a:rPr lang="ko-KR" altLang="en-US" sz="2400" dirty="0" smtClean="0"/>
              <a:t>표절</a:t>
            </a:r>
            <a:endParaRPr lang="en-US" altLang="ko-KR" sz="2400" dirty="0" smtClean="0"/>
          </a:p>
          <a:p>
            <a:pPr lvl="2"/>
            <a:r>
              <a:rPr lang="ko-KR" altLang="en-US" sz="1800" dirty="0" smtClean="0"/>
              <a:t>아이디어 표절</a:t>
            </a:r>
            <a:endParaRPr lang="en-US" altLang="ko-KR" sz="1800" dirty="0" smtClean="0"/>
          </a:p>
          <a:p>
            <a:pPr lvl="2"/>
            <a:r>
              <a:rPr lang="ko-KR" altLang="en-US" sz="1800" dirty="0" smtClean="0"/>
              <a:t>텍스트 표절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복제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짜깁기 표절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말 바꾸어 쓰기 표절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잘못된 전문인용</a:t>
            </a:r>
            <a:r>
              <a:rPr lang="en-US" altLang="ko-KR" sz="1800" dirty="0" smtClean="0"/>
              <a:t>)</a:t>
            </a:r>
            <a:endParaRPr lang="en-US" altLang="ko-KR" sz="1800" dirty="0"/>
          </a:p>
          <a:p>
            <a:pPr lvl="1"/>
            <a:r>
              <a:rPr lang="ko-KR" altLang="en-US" sz="2200" dirty="0" smtClean="0"/>
              <a:t>인용</a:t>
            </a:r>
            <a:endParaRPr lang="en-US" altLang="ko-KR" sz="2200" dirty="0" smtClean="0"/>
          </a:p>
          <a:p>
            <a:pPr lvl="1"/>
            <a:r>
              <a:rPr lang="ko-KR" altLang="en-US" sz="2200" dirty="0" smtClean="0"/>
              <a:t>출처의 표시와 인용 방법</a:t>
            </a:r>
            <a:endParaRPr lang="en-US" altLang="ko-KR" sz="2200" dirty="0" smtClean="0"/>
          </a:p>
          <a:p>
            <a:pPr lvl="1"/>
            <a:r>
              <a:rPr lang="ko-KR" altLang="en-US" sz="2200" dirty="0" smtClean="0"/>
              <a:t>자기표절과 중복게재</a:t>
            </a:r>
            <a:endParaRPr lang="en-US" altLang="ko-KR" sz="2200" dirty="0" smtClean="0"/>
          </a:p>
          <a:p>
            <a:pPr lvl="2"/>
            <a:r>
              <a:rPr lang="ko-KR" altLang="en-US" sz="1400" dirty="0" smtClean="0"/>
              <a:t>이중 게재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논문 쪼개기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덧붙이기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번역출판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등</a:t>
            </a:r>
            <a:endParaRPr lang="en-US" altLang="ko-KR" sz="1400" dirty="0" smtClean="0"/>
          </a:p>
          <a:p>
            <a:pPr lvl="2"/>
            <a:endParaRPr lang="en-US" altLang="ko-KR" sz="1400" dirty="0"/>
          </a:p>
          <a:p>
            <a:pPr lvl="1"/>
            <a:r>
              <a:rPr lang="ko-KR" altLang="en-US" sz="2200" dirty="0" smtClean="0"/>
              <a:t>표절과 자기 표절에서의 예외 사항</a:t>
            </a:r>
            <a:endParaRPr lang="en-US" altLang="ko-KR" sz="2200" dirty="0" smtClean="0"/>
          </a:p>
          <a:p>
            <a:pPr lvl="2"/>
            <a:r>
              <a:rPr lang="ko-KR" altLang="en-US" sz="1800" dirty="0" smtClean="0"/>
              <a:t>이</a:t>
            </a:r>
            <a:r>
              <a:rPr lang="ko-KR" altLang="en-US" sz="1800" dirty="0"/>
              <a:t>미</a:t>
            </a:r>
            <a:r>
              <a:rPr lang="ko-KR" altLang="en-US" sz="1800" dirty="0" smtClean="0"/>
              <a:t> </a:t>
            </a:r>
            <a:r>
              <a:rPr lang="ko-KR" altLang="en-US" sz="1800" dirty="0" err="1" smtClean="0"/>
              <a:t>발표글에서</a:t>
            </a:r>
            <a:r>
              <a:rPr lang="ko-KR" altLang="en-US" sz="1800" dirty="0" smtClean="0"/>
              <a:t> 문장 빌려오기</a:t>
            </a:r>
            <a:endParaRPr lang="en-US" altLang="ko-KR" sz="1800" dirty="0" smtClean="0"/>
          </a:p>
          <a:p>
            <a:pPr lvl="2"/>
            <a:r>
              <a:rPr lang="ko-KR" altLang="en-US" sz="1800" dirty="0" smtClean="0"/>
              <a:t>상식에 </a:t>
            </a:r>
            <a:r>
              <a:rPr lang="ko-KR" altLang="en-US" sz="1800" dirty="0" err="1" smtClean="0"/>
              <a:t>속하는글</a:t>
            </a:r>
            <a:r>
              <a:rPr lang="ko-KR" altLang="en-US" sz="1800" dirty="0" smtClean="0"/>
              <a:t> 사용하기</a:t>
            </a:r>
            <a:endParaRPr lang="en-US" altLang="ko-KR" sz="1800" dirty="0" smtClean="0"/>
          </a:p>
          <a:p>
            <a:pPr lvl="2"/>
            <a:r>
              <a:rPr lang="ko-KR" altLang="en-US" sz="1800" dirty="0" smtClean="0"/>
              <a:t>학술대회 초록과 </a:t>
            </a:r>
            <a:r>
              <a:rPr lang="ko-KR" altLang="en-US" sz="1800" dirty="0" err="1" smtClean="0"/>
              <a:t>프로시딩</a:t>
            </a:r>
            <a:r>
              <a:rPr lang="ko-KR" altLang="en-US" sz="1800" dirty="0" smtClean="0"/>
              <a:t> 등</a:t>
            </a:r>
            <a:endParaRPr lang="en-US" altLang="ko-KR" sz="1800" dirty="0" smtClean="0"/>
          </a:p>
          <a:p>
            <a:pPr lvl="1"/>
            <a:endParaRPr lang="en-US" altLang="ko-KR" sz="2200" dirty="0" smtClean="0"/>
          </a:p>
          <a:p>
            <a:pPr lvl="2"/>
            <a:endParaRPr lang="ko-KR" alt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6172200" cy="563562"/>
          </a:xfrm>
        </p:spPr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저자의 </a:t>
            </a:r>
            <a:r>
              <a:rPr lang="ko-KR" altLang="en-US" dirty="0"/>
              <a:t>윤</a:t>
            </a:r>
            <a:r>
              <a:rPr lang="ko-KR" altLang="en-US" dirty="0" smtClean="0"/>
              <a:t>리 규정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156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c012l">
  <a:themeElements>
    <a:clrScheme name="sample 1">
      <a:dk1>
        <a:srgbClr val="2B166E"/>
      </a:dk1>
      <a:lt1>
        <a:srgbClr val="FFFFFF"/>
      </a:lt1>
      <a:dk2>
        <a:srgbClr val="336699"/>
      </a:dk2>
      <a:lt2>
        <a:srgbClr val="C0C0C0"/>
      </a:lt2>
      <a:accent1>
        <a:srgbClr val="458F8F"/>
      </a:accent1>
      <a:accent2>
        <a:srgbClr val="CCCC00"/>
      </a:accent2>
      <a:accent3>
        <a:srgbClr val="FFFFFF"/>
      </a:accent3>
      <a:accent4>
        <a:srgbClr val="23115D"/>
      </a:accent4>
      <a:accent5>
        <a:srgbClr val="B0C6C6"/>
      </a:accent5>
      <a:accent6>
        <a:srgbClr val="B9B900"/>
      </a:accent6>
      <a:hlink>
        <a:srgbClr val="9999FF"/>
      </a:hlink>
      <a:folHlink>
        <a:srgbClr val="6C9BBE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2B166E"/>
        </a:dk1>
        <a:lt1>
          <a:srgbClr val="FFFFFF"/>
        </a:lt1>
        <a:dk2>
          <a:srgbClr val="336699"/>
        </a:dk2>
        <a:lt2>
          <a:srgbClr val="C0C0C0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2CA3C8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CCE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666633"/>
        </a:dk1>
        <a:lt1>
          <a:srgbClr val="FFFFFF"/>
        </a:lt1>
        <a:dk2>
          <a:srgbClr val="000000"/>
        </a:dk2>
        <a:lt2>
          <a:srgbClr val="D1C68D"/>
        </a:lt2>
        <a:accent1>
          <a:srgbClr val="C86C62"/>
        </a:accent1>
        <a:accent2>
          <a:srgbClr val="C78DD7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cdb2004c012l</Template>
  <TotalTime>66</TotalTime>
  <Words>1203</Words>
  <Application>Microsoft Office PowerPoint</Application>
  <PresentationFormat>화면 슬라이드 쇼(4:3)</PresentationFormat>
  <Paragraphs>164</Paragraphs>
  <Slides>20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2" baseType="lpstr">
      <vt:lpstr>cdb2004c012l</vt:lpstr>
      <vt:lpstr>Image</vt:lpstr>
      <vt:lpstr>학술 연구 및 출판 윤리 - 학회 연구 윤리 규정을 중심으로 -</vt:lpstr>
      <vt:lpstr>목  차</vt:lpstr>
      <vt:lpstr>1. 연구 부정행위 범위(1/3)</vt:lpstr>
      <vt:lpstr>1. 연구 부정행위 범위 (2/3)</vt:lpstr>
      <vt:lpstr>1. 연구 부정행위 범위(3/3)</vt:lpstr>
      <vt:lpstr>2. 저자의 윤리 규정</vt:lpstr>
      <vt:lpstr>2. 저자의 윤리 규정</vt:lpstr>
      <vt:lpstr>2. 저자의 윤리 규정</vt:lpstr>
      <vt:lpstr>2. 저자의 윤리 규정</vt:lpstr>
      <vt:lpstr>3. 편집위원 윤리 규정</vt:lpstr>
      <vt:lpstr>4. 심사위원 윤리 규정(1/2)</vt:lpstr>
      <vt:lpstr>4. 심사위원 윤리 규정(2/2)</vt:lpstr>
      <vt:lpstr>5. 연구윤리규정 시행 지침(1/3)</vt:lpstr>
      <vt:lpstr>5. 연구윤리규정 시행 지침(2/3)</vt:lpstr>
      <vt:lpstr>5. 연구윤리규정 시행 지침(3/3)</vt:lpstr>
      <vt:lpstr>6. 진실성 검증 절차 및 기준(1/4)</vt:lpstr>
      <vt:lpstr>6. 진실성 검증 절차 및 기준(2/4)</vt:lpstr>
      <vt:lpstr>6. 진실성 검증 절차 및 기준(3/4)</vt:lpstr>
      <vt:lpstr>6. 진실성 검증 절차 및 기준(4/4)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user</dc:creator>
  <cp:lastModifiedBy>jir</cp:lastModifiedBy>
  <cp:revision>8</cp:revision>
  <dcterms:created xsi:type="dcterms:W3CDTF">2016-06-13T01:53:47Z</dcterms:created>
  <dcterms:modified xsi:type="dcterms:W3CDTF">2016-06-13T03:08:35Z</dcterms:modified>
</cp:coreProperties>
</file>